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85" r:id="rId9"/>
    <p:sldId id="265" r:id="rId10"/>
    <p:sldId id="266" r:id="rId11"/>
    <p:sldId id="269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86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9337-39BB-4DE1-866B-4CC773109966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DFEA-7E32-46A8-8BBE-1FA10E294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9337-39BB-4DE1-866B-4CC773109966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DFEA-7E32-46A8-8BBE-1FA10E294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9337-39BB-4DE1-866B-4CC773109966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DFEA-7E32-46A8-8BBE-1FA10E294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7C7CB-85C3-4419-BCBC-AFEFD4FA0D91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530FD-90FA-4634-8951-DAD8A75402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9337-39BB-4DE1-866B-4CC773109966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DFEA-7E32-46A8-8BBE-1FA10E294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9337-39BB-4DE1-866B-4CC773109966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DFEA-7E32-46A8-8BBE-1FA10E294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9337-39BB-4DE1-866B-4CC773109966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DFEA-7E32-46A8-8BBE-1FA10E294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9337-39BB-4DE1-866B-4CC773109966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DFEA-7E32-46A8-8BBE-1FA10E294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9337-39BB-4DE1-866B-4CC773109966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DFEA-7E32-46A8-8BBE-1FA10E294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9337-39BB-4DE1-866B-4CC773109966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DFEA-7E32-46A8-8BBE-1FA10E294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B9337-39BB-4DE1-866B-4CC773109966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EDFEA-7E32-46A8-8BBE-1FA10E294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B9337-39BB-4DE1-866B-4CC773109966}" type="datetimeFigureOut">
              <a:rPr lang="ru-RU" smtClean="0"/>
              <a:pPr/>
              <a:t>20.05.2019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EDFEA-7E32-46A8-8BBE-1FA10E294C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wnloads\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ound2Diag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85800" y="1428737"/>
            <a:ext cx="7772400" cy="21717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Создание психологически комфортной и </a:t>
            </a:r>
            <a:r>
              <a:rPr lang="ru-RU" sz="2800" b="1" dirty="0" err="1" smtClean="0">
                <a:solidFill>
                  <a:srgbClr val="002060"/>
                </a:solidFill>
              </a:rPr>
              <a:t>здоровьеразвивающей</a:t>
            </a:r>
            <a:r>
              <a:rPr lang="ru-RU" sz="2800" b="1" dirty="0" smtClean="0">
                <a:solidFill>
                  <a:srgbClr val="002060"/>
                </a:solidFill>
              </a:rPr>
              <a:t> среды для детей старшего дошкольного возраста, имеющих ЗПР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71600" y="3286124"/>
            <a:ext cx="6400800" cy="171451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10000"/>
              </a:lnSpc>
            </a:pPr>
            <a:r>
              <a:rPr lang="ru-RU" sz="2000" b="1" dirty="0" smtClean="0">
                <a:solidFill>
                  <a:srgbClr val="0070C0"/>
                </a:solidFill>
              </a:rPr>
              <a:t>                                                        </a:t>
            </a:r>
            <a:r>
              <a:rPr lang="ru-RU" sz="1900" b="1" dirty="0" smtClean="0">
                <a:solidFill>
                  <a:srgbClr val="0070C0"/>
                </a:solidFill>
              </a:rPr>
              <a:t>Подготовила:</a:t>
            </a:r>
          </a:p>
          <a:p>
            <a:pPr>
              <a:lnSpc>
                <a:spcPct val="110000"/>
              </a:lnSpc>
            </a:pPr>
            <a:r>
              <a:rPr lang="ru-RU" sz="1900" b="1" dirty="0" smtClean="0">
                <a:solidFill>
                  <a:srgbClr val="0070C0"/>
                </a:solidFill>
              </a:rPr>
              <a:t>                                                     Аверина Любовь Викторовна</a:t>
            </a:r>
          </a:p>
          <a:p>
            <a:pPr>
              <a:lnSpc>
                <a:spcPct val="110000"/>
              </a:lnSpc>
            </a:pPr>
            <a:r>
              <a:rPr lang="ru-RU" sz="1900" b="1" dirty="0" smtClean="0">
                <a:solidFill>
                  <a:srgbClr val="0070C0"/>
                </a:solidFill>
              </a:rPr>
              <a:t>                                    учитель-дефектолог</a:t>
            </a:r>
          </a:p>
          <a:p>
            <a:pPr>
              <a:lnSpc>
                <a:spcPct val="110000"/>
              </a:lnSpc>
            </a:pPr>
            <a:r>
              <a:rPr lang="ru-RU" sz="1900" b="1" dirty="0" smtClean="0">
                <a:solidFill>
                  <a:srgbClr val="0070C0"/>
                </a:solidFill>
              </a:rPr>
              <a:t>                              МБДОУ </a:t>
            </a:r>
            <a:r>
              <a:rPr lang="ru-RU" sz="1900" b="1" dirty="0" err="1" smtClean="0">
                <a:solidFill>
                  <a:srgbClr val="0070C0"/>
                </a:solidFill>
              </a:rPr>
              <a:t>д</a:t>
            </a:r>
            <a:r>
              <a:rPr lang="ru-RU" sz="1900" b="1" dirty="0" smtClean="0">
                <a:solidFill>
                  <a:srgbClr val="0070C0"/>
                </a:solidFill>
              </a:rPr>
              <a:t>/с № 27</a:t>
            </a:r>
          </a:p>
          <a:p>
            <a:pPr>
              <a:lnSpc>
                <a:spcPct val="110000"/>
              </a:lnSpc>
            </a:pPr>
            <a:r>
              <a:rPr lang="ru-RU" sz="1900" b="1" dirty="0" smtClean="0">
                <a:solidFill>
                  <a:srgbClr val="0070C0"/>
                </a:solidFill>
              </a:rPr>
              <a:t>                          г. Зеленогорск</a:t>
            </a:r>
            <a:endParaRPr lang="ru-RU" sz="19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5074" y="5286388"/>
            <a:ext cx="17145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357290" y="4929198"/>
            <a:ext cx="40005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857884" y="5072074"/>
            <a:ext cx="22145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3426" name="Picture 2" descr="G:\100SSCAM\SDC164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85728"/>
            <a:ext cx="3500462" cy="2625347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22529" name="Picture 1" descr="D:\ЛЮБОЧКА\Рабочие бумаги\Фото предметной среды\DSC060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85728"/>
            <a:ext cx="2786082" cy="371477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22530" name="Picture 2" descr="D:\ЛЮБОЧКА\Рабочие бумаги\Фото предметной среды\DSC06029.JPG"/>
          <p:cNvPicPr>
            <a:picLocks noChangeAspect="1" noChangeArrowheads="1"/>
          </p:cNvPicPr>
          <p:nvPr/>
        </p:nvPicPr>
        <p:blipFill>
          <a:blip r:embed="rId5" cstate="print"/>
          <a:srcRect t="7500" b="13749"/>
          <a:stretch>
            <a:fillRect/>
          </a:stretch>
        </p:blipFill>
        <p:spPr bwMode="auto">
          <a:xfrm>
            <a:off x="4786314" y="4143380"/>
            <a:ext cx="3991429" cy="235745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Picture 2" descr="D:\ЛЮБОЧКА\Рабочие бумаги\Фото предметной среды\DSC06013.JPG"/>
          <p:cNvPicPr>
            <a:picLocks noChangeAspect="1" noChangeArrowheads="1"/>
          </p:cNvPicPr>
          <p:nvPr/>
        </p:nvPicPr>
        <p:blipFill>
          <a:blip r:embed="rId6" cstate="print"/>
          <a:srcRect l="2297" t="19888"/>
          <a:stretch>
            <a:fillRect/>
          </a:stretch>
        </p:blipFill>
        <p:spPr bwMode="auto">
          <a:xfrm>
            <a:off x="928662" y="3196458"/>
            <a:ext cx="3071834" cy="3358357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4" descr="D:\ЛЮБОЧКА\Рабочие бумаги\Фото предметной среды\DSC06008.JPG"/>
          <p:cNvPicPr>
            <a:picLocks noChangeAspect="1" noChangeArrowheads="1"/>
          </p:cNvPicPr>
          <p:nvPr/>
        </p:nvPicPr>
        <p:blipFill>
          <a:blip r:embed="rId7" cstate="print"/>
          <a:srcRect r="14286"/>
          <a:stretch>
            <a:fillRect/>
          </a:stretch>
        </p:blipFill>
        <p:spPr bwMode="auto">
          <a:xfrm>
            <a:off x="4214810" y="1857364"/>
            <a:ext cx="1643074" cy="2555893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122" name="Picture 2" descr="D:\ЛЮБОЧКА\Рабочие бумаги\Фото предметной среды\DSC059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1000100" y="2928934"/>
            <a:ext cx="2661065" cy="354808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2" descr="C:\Users\Татьяна\Desktop\Новая папка (4)\100SSCAM\SDC1645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>
            <a:lum bright="30000" contrast="20000"/>
          </a:blip>
          <a:srcRect l="8485" r="11211"/>
          <a:stretch/>
        </p:blipFill>
        <p:spPr bwMode="auto">
          <a:xfrm>
            <a:off x="2857488" y="428604"/>
            <a:ext cx="3211103" cy="300039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3" descr="D:\ЛЮБОЧКА\Рабочие бумаги\Фото предметной среды\DSC05976.JPG"/>
          <p:cNvPicPr>
            <a:picLocks noChangeAspect="1" noChangeArrowheads="1"/>
          </p:cNvPicPr>
          <p:nvPr/>
        </p:nvPicPr>
        <p:blipFill>
          <a:blip r:embed="rId5" cstate="print"/>
          <a:srcRect t="18309"/>
          <a:stretch>
            <a:fillRect/>
          </a:stretch>
        </p:blipFill>
        <p:spPr bwMode="auto">
          <a:xfrm>
            <a:off x="6000760" y="3571876"/>
            <a:ext cx="2608654" cy="284137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 r="2614" b="4000"/>
          <a:stretch>
            <a:fillRect/>
          </a:stretch>
        </p:blipFill>
        <p:spPr bwMode="auto">
          <a:xfrm>
            <a:off x="6429388" y="857232"/>
            <a:ext cx="207170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610" y="1285860"/>
            <a:ext cx="1948303" cy="125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4214818"/>
            <a:ext cx="1609719" cy="157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4098" name="Picture 2" descr="D:\ЛЮБОЧКА\Рабочие бумаги\Фото предметной среды\DSC060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17164"/>
          <a:stretch>
            <a:fillRect/>
          </a:stretch>
        </p:blipFill>
        <p:spPr bwMode="auto">
          <a:xfrm>
            <a:off x="5214942" y="500042"/>
            <a:ext cx="3564608" cy="221457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4101" name="Picture 5" descr="D:\ЛЮБОЧКА\Рабочие бумаги\Фото предметной среды\DSC059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5" y="357166"/>
            <a:ext cx="3619525" cy="271464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4100" name="Picture 4" descr="D:\ЛЮБОЧКА\Рабочие бумаги\Фото предметной среды\DSC05980.JPG"/>
          <p:cNvPicPr>
            <a:picLocks noChangeAspect="1" noChangeArrowheads="1"/>
          </p:cNvPicPr>
          <p:nvPr/>
        </p:nvPicPr>
        <p:blipFill>
          <a:blip r:embed="rId5" cstate="print"/>
          <a:srcRect l="21276" r="17022" b="3547"/>
          <a:stretch>
            <a:fillRect/>
          </a:stretch>
        </p:blipFill>
        <p:spPr bwMode="auto">
          <a:xfrm>
            <a:off x="3214678" y="3929066"/>
            <a:ext cx="2071702" cy="242889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4102" name="Picture 6" descr="D:\ЛЮБОЧКА\Рабочие бумаги\Фото предметной среды\DSC05986.JPG"/>
          <p:cNvPicPr>
            <a:picLocks noChangeAspect="1" noChangeArrowheads="1"/>
          </p:cNvPicPr>
          <p:nvPr/>
        </p:nvPicPr>
        <p:blipFill>
          <a:blip r:embed="rId6" cstate="print"/>
          <a:srcRect l="34375" t="29167" r="43750" b="25000"/>
          <a:stretch>
            <a:fillRect/>
          </a:stretch>
        </p:blipFill>
        <p:spPr bwMode="auto">
          <a:xfrm>
            <a:off x="3214678" y="500043"/>
            <a:ext cx="1545658" cy="2428892"/>
          </a:xfrm>
          <a:prstGeom prst="rect">
            <a:avLst/>
          </a:prstGeom>
          <a:noFill/>
        </p:spPr>
      </p:pic>
      <p:pic>
        <p:nvPicPr>
          <p:cNvPr id="1026" name="Picture 2" descr="D:\ЛЮБОЧКА\Рабочие бумаги\Фото предметной среды\DSC060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 r="11764"/>
          <a:stretch>
            <a:fillRect/>
          </a:stretch>
        </p:blipFill>
        <p:spPr bwMode="auto">
          <a:xfrm>
            <a:off x="5429256" y="3429000"/>
            <a:ext cx="3357586" cy="285392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1" descr="D:\ЛЮБОЧКА\Рабочие бумаги\Фото предметной среды\DSC05995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857224" y="3357562"/>
            <a:ext cx="2221100" cy="2961467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2" descr="D:\ЛЮБОЧКА\Рабочие бумаги\Фото предметной среды\DSC06037.JPG"/>
          <p:cNvPicPr>
            <a:picLocks noChangeAspect="1" noChangeArrowheads="1"/>
          </p:cNvPicPr>
          <p:nvPr/>
        </p:nvPicPr>
        <p:blipFill>
          <a:blip r:embed="rId9" cstate="print"/>
          <a:srcRect l="2999" t="18309" r="4401" b="13819"/>
          <a:stretch>
            <a:fillRect/>
          </a:stretch>
        </p:blipFill>
        <p:spPr bwMode="auto">
          <a:xfrm>
            <a:off x="4143372" y="2428868"/>
            <a:ext cx="1608185" cy="157163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4450" name="Picture 2" descr="G:\100SSCAM\SDC163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642910" y="1142984"/>
            <a:ext cx="2965844" cy="3954459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04451" name="Picture 3" descr="G:\фото 1\17\SDC153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857628"/>
            <a:ext cx="3562347" cy="267176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1266" name="Picture 2" descr="D:\ЛЮБОЧКА\Рабочие бумаги\Фото предметной среды\DSC059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428604"/>
            <a:ext cx="2518190" cy="335758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1267" name="Picture 3" descr="D:\ЛЮБОЧКА\Рабочие бумаги\Фото предметной среды\DSC05962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714744" y="428604"/>
            <a:ext cx="2518172" cy="335756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1268" name="Picture 4" descr="D:\ЛЮБОЧКА\Рабочие бумаги\Фото предметной среды\DSC06030.JPG"/>
          <p:cNvPicPr>
            <a:picLocks noChangeAspect="1" noChangeArrowheads="1"/>
          </p:cNvPicPr>
          <p:nvPr/>
        </p:nvPicPr>
        <p:blipFill>
          <a:blip r:embed="rId7" cstate="print">
            <a:lum contrast="-10000"/>
          </a:blip>
          <a:srcRect l="10860" r="11765"/>
          <a:stretch>
            <a:fillRect/>
          </a:stretch>
        </p:blipFill>
        <p:spPr bwMode="auto">
          <a:xfrm>
            <a:off x="3000364" y="4500570"/>
            <a:ext cx="2071702" cy="200809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2291" name="Picture 3" descr="D:\ЛЮБОЧКА\Рабочие бумаги\Фото предметной среды\DSC059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571876"/>
            <a:ext cx="2175277" cy="290037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2292" name="Picture 4" descr="D:\ЛЮБОЧКА\Рабочие бумаги\Фото предметной среды\DSC05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500042"/>
            <a:ext cx="2428892" cy="3238523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2293" name="Picture 5" descr="D:\ЛЮБОЧКА\Рабочие бумаги\Фото предметной среды\DSC05993.JPG"/>
          <p:cNvPicPr>
            <a:picLocks noChangeAspect="1" noChangeArrowheads="1"/>
          </p:cNvPicPr>
          <p:nvPr/>
        </p:nvPicPr>
        <p:blipFill>
          <a:blip r:embed="rId5" cstate="print"/>
          <a:srcRect l="22222" r="6667" b="10666"/>
          <a:stretch>
            <a:fillRect/>
          </a:stretch>
        </p:blipFill>
        <p:spPr bwMode="auto">
          <a:xfrm>
            <a:off x="571472" y="285728"/>
            <a:ext cx="2889497" cy="483993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2294" name="Picture 6" descr="D:\ЛЮБОЧКА\Рабочие бумаги\Фото предметной среды\DSC05984.JPG"/>
          <p:cNvPicPr>
            <a:picLocks noChangeAspect="1" noChangeArrowheads="1"/>
          </p:cNvPicPr>
          <p:nvPr/>
        </p:nvPicPr>
        <p:blipFill>
          <a:blip r:embed="rId6" cstate="print"/>
          <a:srcRect r="14429" b="8955"/>
          <a:stretch>
            <a:fillRect/>
          </a:stretch>
        </p:blipFill>
        <p:spPr bwMode="auto">
          <a:xfrm>
            <a:off x="6572264" y="285729"/>
            <a:ext cx="2165368" cy="3071833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2290" name="Picture 2" descr="D:\ЛЮБОЧКА\Рабочие бумаги\Фото предметной среды\DSC059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81367" y="4214818"/>
            <a:ext cx="2952770" cy="221457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9" name="Picture 4" descr="F:\дополнение\SDC15146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428604"/>
            <a:ext cx="3167149" cy="241900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10594" name="Picture 2" descr="G:\фото 1\SDC151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57166"/>
            <a:ext cx="2518189" cy="335758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6147" name="Picture 3" descr="D:\ЛЮБОЧКА\Рабочие бумаги\Фото предметной среды\DSC06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214818"/>
            <a:ext cx="3111504" cy="233362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6149" name="Picture 5" descr="D:\ЛЮБОЧКА\Рабочие бумаги\Фото предметной среды\DSC06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2690807"/>
            <a:ext cx="1500198" cy="2000265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026" name="Picture 2" descr="G:\фото рабочие\SDC150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3786190"/>
            <a:ext cx="3714776" cy="278608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6146" name="Picture 2" descr="D:\ЛЮБОЧКА\Рабочие бумаги\Фото предметной среды\DSC060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7" y="2357430"/>
            <a:ext cx="1660935" cy="221457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7522" name="Picture 2" descr="G:\100SSCAM\SDC164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7166"/>
            <a:ext cx="2496748" cy="332899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07523" name="Picture 3" descr="G:\100SSCAM\SDC164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85728"/>
            <a:ext cx="2464611" cy="3286147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07525" name="Picture 5" descr="G:\фото 1\15\IMG_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643314"/>
            <a:ext cx="3873473" cy="2905301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Picture 2" descr="C:\Users\Татьяна\Desktop\Новая папка (4)\100SSCAM\SDC164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3929066"/>
            <a:ext cx="3509988" cy="235745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3074" name="Picture 2" descr="G:\фото рабочие\100SSCAM\SDC163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62303" y="357166"/>
            <a:ext cx="2952771" cy="221457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07524" name="Picture 4" descr="G:\фото 1\10а\SDC153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2643182"/>
            <a:ext cx="2190765" cy="164307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9571" name="Picture 3" descr="G:\фото 1\17\SDC153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28604"/>
            <a:ext cx="2336013" cy="311468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1" name="Рисунок 10" descr="H:\DCIM\100SSCAM\SDC1538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8" r="2112" b="2381"/>
          <a:stretch/>
        </p:blipFill>
        <p:spPr bwMode="auto">
          <a:xfrm>
            <a:off x="714348" y="428604"/>
            <a:ext cx="2428892" cy="328614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 descr="D:\ЛЮБОЧКА\Рабочие бумаги\Фото предметной среды\DSC06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071810"/>
            <a:ext cx="2518190" cy="335758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09570" name="Picture 2" descr="G:\фото 1\17\P10607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3071809"/>
            <a:ext cx="2500330" cy="3333773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8195" name="Picture 3" descr="D:\ЛЮБОЧКА\Рабочие бумаги\Фото предметной среды\DSC060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714356"/>
            <a:ext cx="2952770" cy="221457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6499" name="Picture 3" descr="G:\фото 1\17\SDC153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9218" name="Picture 2" descr="D:\ЛЮБОЧКА\Рабочие бумаги\Фото предметной среды\DSC06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28604"/>
            <a:ext cx="4038600" cy="302895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9219" name="Picture 3" descr="D:\ЛЮБОЧКА\Рабочие бумаги\Фото предметной среды\DSC06004.JPG"/>
          <p:cNvPicPr>
            <a:picLocks noChangeAspect="1" noChangeArrowheads="1"/>
          </p:cNvPicPr>
          <p:nvPr/>
        </p:nvPicPr>
        <p:blipFill>
          <a:blip r:embed="rId5" cstate="print"/>
          <a:srcRect t="12346" b="33333"/>
          <a:stretch>
            <a:fillRect/>
          </a:stretch>
        </p:blipFill>
        <p:spPr bwMode="auto">
          <a:xfrm>
            <a:off x="4357686" y="3786190"/>
            <a:ext cx="4383695" cy="178595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7170" name="Picture 2" descr="D:\ЛЮБОЧКА\Рабочие бумаги\Фото предметной среды\DSC060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85728"/>
            <a:ext cx="2657484" cy="354331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06498" name="Picture 2" descr="G:\100SSCAM\SDC163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285728"/>
            <a:ext cx="3786214" cy="2839661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7171" name="Picture 3" descr="D:\ЛЮБОЧКА\Рабочие бумаги\Фото предметной среды\DSC059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286124"/>
            <a:ext cx="2428892" cy="3238523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2050" name="Picture 2" descr="G:\фото рабочие\SDC14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3714752"/>
            <a:ext cx="3619525" cy="271464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128588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Принципы построения развивающей предметно-пространственной среды: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3911609"/>
          </a:xfrm>
        </p:spPr>
        <p:txBody>
          <a:bodyPr>
            <a:normAutofit/>
          </a:bodyPr>
          <a:lstStyle/>
          <a:p>
            <a:r>
              <a:rPr lang="ru-RU" sz="2800" i="1" dirty="0">
                <a:solidFill>
                  <a:srgbClr val="0070C0"/>
                </a:solidFill>
              </a:rPr>
              <a:t>в</a:t>
            </a:r>
            <a:r>
              <a:rPr lang="ru-RU" sz="2800" i="1" dirty="0" smtClean="0">
                <a:solidFill>
                  <a:srgbClr val="0070C0"/>
                </a:solidFill>
              </a:rPr>
              <a:t>ариативность</a:t>
            </a:r>
          </a:p>
          <a:p>
            <a:r>
              <a:rPr lang="ru-RU" sz="2800" i="1" dirty="0">
                <a:solidFill>
                  <a:srgbClr val="0070C0"/>
                </a:solidFill>
              </a:rPr>
              <a:t>н</a:t>
            </a:r>
            <a:r>
              <a:rPr lang="ru-RU" sz="2800" i="1" dirty="0" smtClean="0">
                <a:solidFill>
                  <a:srgbClr val="0070C0"/>
                </a:solidFill>
              </a:rPr>
              <a:t>асыщенность</a:t>
            </a:r>
          </a:p>
          <a:p>
            <a:r>
              <a:rPr lang="ru-RU" sz="2800" i="1" dirty="0">
                <a:solidFill>
                  <a:srgbClr val="0070C0"/>
                </a:solidFill>
              </a:rPr>
              <a:t>д</a:t>
            </a:r>
            <a:r>
              <a:rPr lang="ru-RU" sz="2800" i="1" dirty="0" smtClean="0">
                <a:solidFill>
                  <a:srgbClr val="0070C0"/>
                </a:solidFill>
              </a:rPr>
              <a:t>оступность</a:t>
            </a:r>
          </a:p>
          <a:p>
            <a:r>
              <a:rPr lang="ru-RU" sz="2800" i="1" dirty="0">
                <a:solidFill>
                  <a:srgbClr val="0070C0"/>
                </a:solidFill>
              </a:rPr>
              <a:t>б</a:t>
            </a:r>
            <a:r>
              <a:rPr lang="ru-RU" sz="2800" i="1" dirty="0" smtClean="0">
                <a:solidFill>
                  <a:srgbClr val="0070C0"/>
                </a:solidFill>
              </a:rPr>
              <a:t>езопасность</a:t>
            </a:r>
          </a:p>
          <a:p>
            <a:r>
              <a:rPr lang="ru-RU" sz="2800" i="1" dirty="0" err="1">
                <a:solidFill>
                  <a:srgbClr val="0070C0"/>
                </a:solidFill>
              </a:rPr>
              <a:t>т</a:t>
            </a:r>
            <a:r>
              <a:rPr lang="ru-RU" sz="2800" i="1" dirty="0" err="1" smtClean="0">
                <a:solidFill>
                  <a:srgbClr val="0070C0"/>
                </a:solidFill>
              </a:rPr>
              <a:t>рансформируемость</a:t>
            </a:r>
            <a:endParaRPr lang="ru-RU" sz="2800" i="1" dirty="0" smtClean="0">
              <a:solidFill>
                <a:srgbClr val="0070C0"/>
              </a:solidFill>
            </a:endParaRPr>
          </a:p>
          <a:p>
            <a:r>
              <a:rPr lang="ru-RU" sz="2800" i="1" dirty="0" err="1" smtClean="0">
                <a:solidFill>
                  <a:srgbClr val="0070C0"/>
                </a:solidFill>
              </a:rPr>
              <a:t>полифункциональность</a:t>
            </a:r>
            <a:endParaRPr lang="ru-RU" sz="28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2643206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Постоянно обновляйте и обогащайте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развивающую среду для дошкольников!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6" name="Picture 2" descr="http://maryanova.zhukds12.edumsko.ru/uploads/3000/6370/persona/folders/05.JPG"/>
          <p:cNvPicPr>
            <a:picLocks noChangeAspect="1" noChangeArrowheads="1"/>
          </p:cNvPicPr>
          <p:nvPr/>
        </p:nvPicPr>
        <p:blipFill>
          <a:blip r:embed="rId3" cstate="print"/>
          <a:srcRect b="70406"/>
          <a:stretch>
            <a:fillRect/>
          </a:stretch>
        </p:blipFill>
        <p:spPr bwMode="auto">
          <a:xfrm>
            <a:off x="642910" y="4857760"/>
            <a:ext cx="8316416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В психологической структуре ЗПР выявляется: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i="1" dirty="0">
                <a:solidFill>
                  <a:srgbClr val="0070C0"/>
                </a:solidFill>
              </a:rPr>
              <a:t>н</a:t>
            </a:r>
            <a:r>
              <a:rPr lang="ru-RU" sz="2800" i="1" dirty="0" smtClean="0">
                <a:solidFill>
                  <a:srgbClr val="0070C0"/>
                </a:solidFill>
              </a:rPr>
              <a:t>изкая познавательная активность;</a:t>
            </a:r>
          </a:p>
          <a:p>
            <a:r>
              <a:rPr lang="ru-RU" sz="2800" i="1" dirty="0">
                <a:solidFill>
                  <a:srgbClr val="0070C0"/>
                </a:solidFill>
              </a:rPr>
              <a:t>н</a:t>
            </a:r>
            <a:r>
              <a:rPr lang="ru-RU" sz="2800" i="1" dirty="0" smtClean="0">
                <a:solidFill>
                  <a:srgbClr val="0070C0"/>
                </a:solidFill>
              </a:rPr>
              <a:t>едостаточность развития всех психических процессов;</a:t>
            </a:r>
          </a:p>
          <a:p>
            <a:r>
              <a:rPr lang="ru-RU" sz="2800" i="1" dirty="0">
                <a:solidFill>
                  <a:srgbClr val="0070C0"/>
                </a:solidFill>
              </a:rPr>
              <a:t>н</a:t>
            </a:r>
            <a:r>
              <a:rPr lang="ru-RU" sz="2800" i="1" dirty="0" smtClean="0">
                <a:solidFill>
                  <a:srgbClr val="0070C0"/>
                </a:solidFill>
              </a:rPr>
              <a:t>едостаточная </a:t>
            </a:r>
            <a:r>
              <a:rPr lang="ru-RU" sz="2800" i="1" dirty="0" err="1" smtClean="0">
                <a:solidFill>
                  <a:srgbClr val="0070C0"/>
                </a:solidFill>
              </a:rPr>
              <a:t>сформированность</a:t>
            </a:r>
            <a:r>
              <a:rPr lang="ru-RU" sz="2800" i="1" dirty="0" smtClean="0">
                <a:solidFill>
                  <a:srgbClr val="0070C0"/>
                </a:solidFill>
              </a:rPr>
              <a:t> </a:t>
            </a:r>
            <a:r>
              <a:rPr lang="ru-RU" sz="2800" i="1" dirty="0" err="1" smtClean="0">
                <a:solidFill>
                  <a:srgbClr val="0070C0"/>
                </a:solidFill>
              </a:rPr>
              <a:t>мотивационно-целевой</a:t>
            </a:r>
            <a:r>
              <a:rPr lang="ru-RU" sz="2800" i="1" dirty="0" smtClean="0">
                <a:solidFill>
                  <a:srgbClr val="0070C0"/>
                </a:solidFill>
              </a:rPr>
              <a:t> основы деятельности;</a:t>
            </a:r>
          </a:p>
          <a:p>
            <a:r>
              <a:rPr lang="ru-RU" sz="2800" i="1" dirty="0">
                <a:solidFill>
                  <a:srgbClr val="0070C0"/>
                </a:solidFill>
              </a:rPr>
              <a:t>н</a:t>
            </a:r>
            <a:r>
              <a:rPr lang="ru-RU" sz="2800" i="1" dirty="0" smtClean="0">
                <a:solidFill>
                  <a:srgbClr val="0070C0"/>
                </a:solidFill>
              </a:rPr>
              <a:t>едостаточная </a:t>
            </a:r>
            <a:r>
              <a:rPr lang="ru-RU" sz="2800" i="1" dirty="0" err="1" smtClean="0">
                <a:solidFill>
                  <a:srgbClr val="0070C0"/>
                </a:solidFill>
              </a:rPr>
              <a:t>сформированность</a:t>
            </a:r>
            <a:r>
              <a:rPr lang="ru-RU" sz="2800" i="1" dirty="0" smtClean="0">
                <a:solidFill>
                  <a:srgbClr val="0070C0"/>
                </a:solidFill>
              </a:rPr>
              <a:t> сферы образов-представлений;</a:t>
            </a:r>
          </a:p>
          <a:p>
            <a:r>
              <a:rPr lang="ru-RU" sz="2800" i="1" dirty="0">
                <a:solidFill>
                  <a:srgbClr val="0070C0"/>
                </a:solidFill>
              </a:rPr>
              <a:t>н</a:t>
            </a:r>
            <a:r>
              <a:rPr lang="ru-RU" sz="2800" i="1" dirty="0" smtClean="0">
                <a:solidFill>
                  <a:srgbClr val="0070C0"/>
                </a:solidFill>
              </a:rPr>
              <a:t>едоразвитие знаково-символической деятельности.</a:t>
            </a:r>
            <a:endParaRPr lang="ru-RU" sz="28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0356" name="Picture 4" descr="G:\фото 1\10а\SDC130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500042"/>
            <a:ext cx="3143272" cy="235745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5" descr="C:\Users\Галина\Desktop\Новая папка (5)\Съемный диск\DCIM\100SSCAM\SDC163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500042"/>
            <a:ext cx="3129804" cy="257176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Татьяна\Desktop\Новая папка (4)\100SSCAM\SDC16373.JPG"/>
          <p:cNvPicPr>
            <a:picLocks noChangeAspect="1" noChangeArrowheads="1"/>
          </p:cNvPicPr>
          <p:nvPr/>
        </p:nvPicPr>
        <p:blipFill>
          <a:blip r:embed="rId5" cstate="print"/>
          <a:srcRect b="34250"/>
          <a:stretch>
            <a:fillRect/>
          </a:stretch>
        </p:blipFill>
        <p:spPr bwMode="auto">
          <a:xfrm>
            <a:off x="5429256" y="3786190"/>
            <a:ext cx="3286335" cy="267433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00357" name="Picture 5" descr="G:\фото 1\SDC107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2285992"/>
            <a:ext cx="2800341" cy="210025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4098" name="Picture 2" descr="G:\фото рабочие\100SSCAM\SDC16455.JPG"/>
          <p:cNvPicPr>
            <a:picLocks noChangeAspect="1" noChangeArrowheads="1"/>
          </p:cNvPicPr>
          <p:nvPr/>
        </p:nvPicPr>
        <p:blipFill>
          <a:blip r:embed="rId7" cstate="print"/>
          <a:srcRect l="16447" r="6798"/>
          <a:stretch>
            <a:fillRect/>
          </a:stretch>
        </p:blipFill>
        <p:spPr bwMode="auto">
          <a:xfrm>
            <a:off x="1285852" y="3000372"/>
            <a:ext cx="2000264" cy="347472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99330" name="Picture 2" descr="G:\100SSCAM\SDC163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3524275" cy="264320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99332" name="Picture 4" descr="G:\фото 1\6\SDC13103.JPG"/>
          <p:cNvPicPr>
            <a:picLocks noChangeAspect="1" noChangeArrowheads="1"/>
          </p:cNvPicPr>
          <p:nvPr/>
        </p:nvPicPr>
        <p:blipFill>
          <a:blip r:embed="rId4" cstate="print"/>
          <a:srcRect l="30978" t="23913" r="13587"/>
          <a:stretch>
            <a:fillRect/>
          </a:stretch>
        </p:blipFill>
        <p:spPr bwMode="auto">
          <a:xfrm>
            <a:off x="6286512" y="500042"/>
            <a:ext cx="2428892" cy="250033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99333" name="Picture 5" descr="G:\фото 2\SDC163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929066"/>
            <a:ext cx="3428992" cy="257174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Picture 3" descr="C:\Users\Галина\Desktop\Новая папка (4)\SDC164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357166"/>
            <a:ext cx="2286016" cy="171598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Галина\Desktop\Новая папка (4)\SDC164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2500306"/>
            <a:ext cx="3143272" cy="234127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1" name="Picture 3" descr="G:\100SSCAM\SDC163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5" y="4286256"/>
            <a:ext cx="2881333" cy="2160999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9" name="Picture 2" descr="G:\100SSCAM\SDC163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b="21881"/>
          <a:stretch>
            <a:fillRect/>
          </a:stretch>
        </p:blipFill>
        <p:spPr bwMode="auto">
          <a:xfrm>
            <a:off x="1285852" y="285728"/>
            <a:ext cx="3657907" cy="214314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Picture 2" descr="G:\100SSCAM\SDC163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57166"/>
            <a:ext cx="3262335" cy="244675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1" name="Picture 3" descr="G:\100SSCAM\SDC164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4453" y="4404108"/>
            <a:ext cx="2890885" cy="216816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25602" name="Picture 2" descr="D:\ЛЮБОЧКА\Рабочие бумаги\Фото предметной среды\DSC06017.JPG"/>
          <p:cNvPicPr>
            <a:picLocks noChangeAspect="1" noChangeArrowheads="1"/>
          </p:cNvPicPr>
          <p:nvPr/>
        </p:nvPicPr>
        <p:blipFill>
          <a:blip r:embed="rId6" cstate="print"/>
          <a:srcRect l="8438" t="15000" r="9999" b="13749"/>
          <a:stretch>
            <a:fillRect/>
          </a:stretch>
        </p:blipFill>
        <p:spPr bwMode="auto">
          <a:xfrm>
            <a:off x="1071538" y="2571744"/>
            <a:ext cx="1962665" cy="128588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3" name="Picture 5" descr="C:\Users\Татьяна\Desktop\102NIKON\DSCN0133.JPG"/>
          <p:cNvPicPr>
            <a:picLocks noChangeAspect="1" noChangeArrowheads="1"/>
          </p:cNvPicPr>
          <p:nvPr/>
        </p:nvPicPr>
        <p:blipFill>
          <a:blip r:embed="rId7" cstate="print"/>
          <a:srcRect l="13776" r="5901" b="15350"/>
          <a:stretch>
            <a:fillRect/>
          </a:stretch>
        </p:blipFill>
        <p:spPr bwMode="auto">
          <a:xfrm>
            <a:off x="1000100" y="4071942"/>
            <a:ext cx="3143272" cy="248349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4" name="Picture 4" descr="C:\Users\Татьяна\Desktop\Новая папка (4)\100SSCAM\SDC164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2143116"/>
            <a:ext cx="2762270" cy="207170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5" name="Picture 2" descr="C:\Users\Татьяна\Desktop\Новая папка (4)\100SSCAM\SDC16375.JPG"/>
          <p:cNvPicPr>
            <a:picLocks noChangeAspect="1" noChangeArrowheads="1"/>
          </p:cNvPicPr>
          <p:nvPr/>
        </p:nvPicPr>
        <p:blipFill>
          <a:blip r:embed="rId9" cstate="print"/>
          <a:srcRect t="36725"/>
          <a:stretch>
            <a:fillRect/>
          </a:stretch>
        </p:blipFill>
        <p:spPr bwMode="auto">
          <a:xfrm>
            <a:off x="6643702" y="2857496"/>
            <a:ext cx="2215057" cy="150019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5474" name="Picture 2" descr="G:\100SSCAM\SDC163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2162"/>
          <a:stretch>
            <a:fillRect/>
          </a:stretch>
        </p:blipFill>
        <p:spPr bwMode="auto">
          <a:xfrm>
            <a:off x="857224" y="3430649"/>
            <a:ext cx="3595713" cy="3070185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026" name="Picture 2" descr="D:\ЛЮБОЧКА\Рабочие бумаги\Фото предметной среды\DSC059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3500438"/>
            <a:ext cx="4038600" cy="302895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2" descr="C:\Users\Галина\Desktop\Новая папка (4)\SDC1646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0"/>
          <a:stretch/>
        </p:blipFill>
        <p:spPr bwMode="auto">
          <a:xfrm>
            <a:off x="5143504" y="357166"/>
            <a:ext cx="3286148" cy="299171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ЛЮБОЧКА\Рабочие бумаги\Фото предметной среды\DSC059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500042"/>
            <a:ext cx="2571768" cy="3429023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98306" name="Picture 2" descr="G:\100SSCAM\SDC163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786058"/>
            <a:ext cx="2732504" cy="364333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98307" name="Picture 3" descr="G:\100SSCAM\SDC16331.JPG"/>
          <p:cNvPicPr>
            <a:picLocks noChangeAspect="1" noChangeArrowheads="1"/>
          </p:cNvPicPr>
          <p:nvPr/>
        </p:nvPicPr>
        <p:blipFill>
          <a:blip r:embed="rId4" cstate="print"/>
          <a:srcRect b="4001"/>
          <a:stretch>
            <a:fillRect/>
          </a:stretch>
        </p:blipFill>
        <p:spPr bwMode="auto">
          <a:xfrm>
            <a:off x="2928926" y="357166"/>
            <a:ext cx="2654367" cy="339756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98308" name="Picture 4" descr="G:\100SSCAM\SDC163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929066"/>
            <a:ext cx="3500462" cy="2625347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98309" name="Picture 5" descr="G:\100SSCAM\SDC16333.JPG"/>
          <p:cNvPicPr>
            <a:picLocks noChangeAspect="1" noChangeArrowheads="1"/>
          </p:cNvPicPr>
          <p:nvPr/>
        </p:nvPicPr>
        <p:blipFill>
          <a:blip r:embed="rId6" cstate="print"/>
          <a:srcRect l="7306" b="6849"/>
          <a:stretch>
            <a:fillRect/>
          </a:stretch>
        </p:blipFill>
        <p:spPr bwMode="auto">
          <a:xfrm>
            <a:off x="6000760" y="357166"/>
            <a:ext cx="2542090" cy="340615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audiokniga-belyiy-klyik-skachat-besplatno-24333-lar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8546" name="Picture 2" descr="G:\фото 1\8\SDC153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7075" t="11793" b="12735"/>
          <a:stretch>
            <a:fillRect/>
          </a:stretch>
        </p:blipFill>
        <p:spPr bwMode="auto">
          <a:xfrm>
            <a:off x="1071538" y="428604"/>
            <a:ext cx="3752848" cy="228601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08548" name="Picture 4" descr="G:\фото 1\SDC107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571480"/>
            <a:ext cx="3619526" cy="2714644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2050" name="Picture 2" descr="D:\ЛЮБОЧКА\Рабочие бумаги\Фото предметной среды\DSC06021.JPG"/>
          <p:cNvPicPr>
            <a:picLocks noChangeAspect="1" noChangeArrowheads="1"/>
          </p:cNvPicPr>
          <p:nvPr/>
        </p:nvPicPr>
        <p:blipFill>
          <a:blip r:embed="rId5" cstate="print"/>
          <a:srcRect r="4762" b="1786"/>
          <a:stretch>
            <a:fillRect/>
          </a:stretch>
        </p:blipFill>
        <p:spPr bwMode="auto">
          <a:xfrm>
            <a:off x="4000496" y="3500438"/>
            <a:ext cx="2143140" cy="2946818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2051" name="Picture 3" descr="D:\ЛЮБОЧКА\Рабочие бумаги\Фото предметной среды\DSC06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2786058"/>
            <a:ext cx="2732522" cy="3643362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08547" name="Picture 3" descr="G:\фото 1\8\SDC153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/>
          <a:srcRect l="3538" t="7076" r="4480" b="10377"/>
          <a:stretch>
            <a:fillRect/>
          </a:stretch>
        </p:blipFill>
        <p:spPr bwMode="auto">
          <a:xfrm>
            <a:off x="6000760" y="4214818"/>
            <a:ext cx="2865684" cy="1928826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741</TotalTime>
  <Words>79</Words>
  <Application>Microsoft Office PowerPoint</Application>
  <PresentationFormat>Экран (4:3)</PresentationFormat>
  <Paragraphs>20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Тема Office</vt:lpstr>
      <vt:lpstr>Создание психологически комфортной и здоровьеразвивающей среды для детей старшего дошкольного возраста, имеющих ЗПР</vt:lpstr>
      <vt:lpstr>Принципы построения развивающей предметно-пространственной среды:</vt:lpstr>
      <vt:lpstr>В психологической структуре ЗПР выявляется: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Постоянно обновляйте и обогащайте развивающую среду для дошкольников!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77</cp:revision>
  <dcterms:created xsi:type="dcterms:W3CDTF">2017-03-19T07:43:42Z</dcterms:created>
  <dcterms:modified xsi:type="dcterms:W3CDTF">2019-05-20T03:50:58Z</dcterms:modified>
</cp:coreProperties>
</file>